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  <p:sldMasterId id="2147483797" r:id="rId5"/>
    <p:sldMasterId id="2147484069" r:id="rId6"/>
    <p:sldMasterId id="2147484046" r:id="rId7"/>
    <p:sldMasterId id="2147484169" r:id="rId8"/>
  </p:sldMasterIdLst>
  <p:notesMasterIdLst>
    <p:notesMasterId r:id="rId31"/>
  </p:notesMasterIdLst>
  <p:sldIdLst>
    <p:sldId id="2145704731" r:id="rId9"/>
    <p:sldId id="2145704688" r:id="rId10"/>
    <p:sldId id="2145704797" r:id="rId11"/>
    <p:sldId id="2145704806" r:id="rId12"/>
    <p:sldId id="2145704801" r:id="rId13"/>
    <p:sldId id="2145704791" r:id="rId14"/>
    <p:sldId id="2145704807" r:id="rId15"/>
    <p:sldId id="2145704792" r:id="rId16"/>
    <p:sldId id="2145704808" r:id="rId17"/>
    <p:sldId id="2145704793" r:id="rId18"/>
    <p:sldId id="2145704809" r:id="rId19"/>
    <p:sldId id="2145704804" r:id="rId20"/>
    <p:sldId id="2145704802" r:id="rId21"/>
    <p:sldId id="2145704795" r:id="rId22"/>
    <p:sldId id="2145704810" r:id="rId23"/>
    <p:sldId id="2145704811" r:id="rId24"/>
    <p:sldId id="2145704812" r:id="rId25"/>
    <p:sldId id="2145704813" r:id="rId26"/>
    <p:sldId id="2145704803" r:id="rId27"/>
    <p:sldId id="2145704796" r:id="rId28"/>
    <p:sldId id="2145704800" r:id="rId29"/>
    <p:sldId id="2145704693" r:id="rId30"/>
  </p:sldIdLst>
  <p:sldSz cx="12192000" cy="6858000"/>
  <p:notesSz cx="7010400" cy="92964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6BA19-8E53-737E-FCBA-7B70B032A790}" name="Deabreu, Carol" initials="DC" userId="S::carol.deabreu@osc.nc.gov::06e1f14f-9ffb-414c-8dc5-3c5309448929" providerId="AD"/>
  <p188:author id="{028E2C1E-E83B-0E93-C596-3C06502D326F}" name="Bosman, Kelli" initials="BK" userId="Bosman, Kelli" providerId="None"/>
  <p188:author id="{485BD943-AF71-C111-3D12-357DC6F83718}" name="Kelli Bosman" initials="KB" userId="Kelli Bosman" providerId="None"/>
  <p188:author id="{95C73058-F0F0-23CE-FAB1-29829A43A839}" name="Daponte, Denise" initials="DD" userId="S::denise.daponte@osc.nc.gov::60f7a747-ca46-4777-b0d1-3de7f100757c" providerId="AD"/>
  <p188:author id="{8247307F-54C4-F8A6-B8F5-B2E79FEA81A9}" name="Cox, Elinor" initials="CE" userId="S::elinor.cox@osc.nc.gov::beebd969-15d2-4fc5-a1e6-52b4e1334411" providerId="AD"/>
  <p188:author id="{97132A85-30A8-6320-DEBE-080339388239}" name="Boudreax, Ursula" initials="BU" userId="S::ursula.boudreaux@osc.nc.gov::9029cef9-4270-46b0-8d5c-b53c16082a0b" providerId="AD"/>
  <p188:author id="{C3246D9F-57CB-03CF-3B8A-0A8003FBD7C3}" name="Andrade, Lena" initials="AL" userId="S::lena.andrade@osc.nc.gov::e5fa02e5-af71-4170-b382-08370e70932e" providerId="AD"/>
  <p188:author id="{F40FDBA5-631C-5607-DEE8-635D9192CD3E}" name="Lloyd, David R" initials="LDR" userId="S::david.lloyd@osc.nc.gov::6d426bc6-ebe7-49be-a6bd-eacd758da5cb" providerId="AD"/>
  <p188:author id="{641FE0AE-51B5-C9A9-058E-49805F81FCE3}" name="Coley, Libby" initials="CL" userId="Coley, Libby" providerId="None"/>
  <p188:author id="{969896BD-5F7F-444A-5034-AF6166318D87}" name="Wathore, Arvind T" initials="WT" userId="S::arvind.wathore@nc.gov::0aba543a-1043-4846-91f8-678bde2e7cd2" providerId="AD"/>
  <p188:author id="{3873ADC7-4B26-E5FE-2A2E-04305E5CCB9A}" name="Talreja, Riya" initials="TR" userId="S::riya.talreja@osc.nc.gov::45b0e7c5-4aa1-49f8-b441-ae7faa648280" providerId="AD"/>
  <p188:author id="{D0C2BECF-410D-4987-EAEF-28990FD44FF9}" name="Newsom, Frank" initials="NF" userId="S::Frank.Newsom@osc.nc.gov::43263cff-9d6c-4aab-839d-9e2757de01af" providerId="AD"/>
  <p188:author id="{33C5CDD0-E4A5-C2E0-F683-57D1E9CC4D07}" name="Newsom, Frank" initials="NF" userId="S::frank.newsom@osc.nc.gov::43263cff-9d6c-4aab-839d-9e2757de01af" providerId="AD"/>
  <p188:author id="{937009E8-FDC0-9357-5852-0CC3A576979F}" name="Madsen, Bridget" initials="MB" userId="S::bridget.madsen@osc.nc.gov::a3a03c8e-2d15-4731-9c67-3883e7ca75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l, Lauren" initials="CL" lastIdx="78" clrIdx="0">
    <p:extLst>
      <p:ext uri="{19B8F6BF-5375-455C-9EA6-DF929625EA0E}">
        <p15:presenceInfo xmlns:p15="http://schemas.microsoft.com/office/powerpoint/2012/main" userId="S::lacasel@deloitte.com::042058f7-3302-43c9-b01c-48813de0ab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72200"/>
    <a:srgbClr val="82AC2E"/>
    <a:srgbClr val="759B29"/>
    <a:srgbClr val="648523"/>
    <a:srgbClr val="CC66FF"/>
    <a:srgbClr val="FFFFFF"/>
    <a:srgbClr val="337635"/>
    <a:srgbClr val="2E328B"/>
    <a:srgbClr val="FCE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6B618-6900-4F1A-ACE9-F0D87F3015FB}" v="3" dt="2025-07-21T13:45:55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Langston" userId="23cd01f0-8cb1-40a2-b17e-73f5ce272b0b" providerId="ADAL" clId="{6D86B618-6900-4F1A-ACE9-F0D87F3015FB}"/>
    <pc:docChg chg="undo custSel modSld">
      <pc:chgData name="Denise Langston" userId="23cd01f0-8cb1-40a2-b17e-73f5ce272b0b" providerId="ADAL" clId="{6D86B618-6900-4F1A-ACE9-F0D87F3015FB}" dt="2025-07-21T14:15:56.537" v="17" actId="6549"/>
      <pc:docMkLst>
        <pc:docMk/>
      </pc:docMkLst>
      <pc:sldChg chg="modSp mod">
        <pc:chgData name="Denise Langston" userId="23cd01f0-8cb1-40a2-b17e-73f5ce272b0b" providerId="ADAL" clId="{6D86B618-6900-4F1A-ACE9-F0D87F3015FB}" dt="2025-07-16T11:48:28.792" v="11" actId="21"/>
        <pc:sldMkLst>
          <pc:docMk/>
          <pc:sldMk cId="1601044303" sldId="2145704792"/>
        </pc:sldMkLst>
        <pc:spChg chg="mod">
          <ac:chgData name="Denise Langston" userId="23cd01f0-8cb1-40a2-b17e-73f5ce272b0b" providerId="ADAL" clId="{6D86B618-6900-4F1A-ACE9-F0D87F3015FB}" dt="2025-07-16T11:48:28.792" v="11" actId="21"/>
          <ac:spMkLst>
            <pc:docMk/>
            <pc:sldMk cId="1601044303" sldId="2145704792"/>
            <ac:spMk id="5" creationId="{9BB78674-88D2-3530-D00C-AE55C1D0ADE7}"/>
          </ac:spMkLst>
        </pc:spChg>
      </pc:sldChg>
      <pc:sldChg chg="modSp mod">
        <pc:chgData name="Denise Langston" userId="23cd01f0-8cb1-40a2-b17e-73f5ce272b0b" providerId="ADAL" clId="{6D86B618-6900-4F1A-ACE9-F0D87F3015FB}" dt="2025-07-21T14:15:56.537" v="17" actId="6549"/>
        <pc:sldMkLst>
          <pc:docMk/>
          <pc:sldMk cId="4117554252" sldId="2145704796"/>
        </pc:sldMkLst>
        <pc:spChg chg="mod">
          <ac:chgData name="Denise Langston" userId="23cd01f0-8cb1-40a2-b17e-73f5ce272b0b" providerId="ADAL" clId="{6D86B618-6900-4F1A-ACE9-F0D87F3015FB}" dt="2025-07-21T14:15:56.537" v="17" actId="6549"/>
          <ac:spMkLst>
            <pc:docMk/>
            <pc:sldMk cId="4117554252" sldId="2145704796"/>
            <ac:spMk id="6" creationId="{E4B5E22B-BD75-B51D-E3D0-36A27E54B6FF}"/>
          </ac:spMkLst>
        </pc:spChg>
      </pc:sldChg>
      <pc:sldChg chg="modSp mod">
        <pc:chgData name="Denise Langston" userId="23cd01f0-8cb1-40a2-b17e-73f5ce272b0b" providerId="ADAL" clId="{6D86B618-6900-4F1A-ACE9-F0D87F3015FB}" dt="2025-07-21T13:45:58.133" v="16" actId="20577"/>
        <pc:sldMkLst>
          <pc:docMk/>
          <pc:sldMk cId="3992924138" sldId="2145704806"/>
        </pc:sldMkLst>
        <pc:spChg chg="mod">
          <ac:chgData name="Denise Langston" userId="23cd01f0-8cb1-40a2-b17e-73f5ce272b0b" providerId="ADAL" clId="{6D86B618-6900-4F1A-ACE9-F0D87F3015FB}" dt="2025-07-21T13:45:58.133" v="16" actId="20577"/>
          <ac:spMkLst>
            <pc:docMk/>
            <pc:sldMk cId="3992924138" sldId="2145704806"/>
            <ac:spMk id="5" creationId="{6AB203C3-0555-C1EC-83EB-B5BD08CCDF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6198DC-D94C-4B53-A8A5-08726154A01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C10809-3D11-4697-BBB8-684945447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61F94-C475-4DC6-85E0-AD3673B90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10809-3D11-4697-BBB8-684945447B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3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CDC2-F70D-4866-B39E-B0AF5C7A7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DE5A9-2D1F-47C2-83FE-A381C548C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BC3D-D9DE-466E-B60B-887DD844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F2364-6BEF-4B96-8C4E-98ACD9E6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651F8-1D27-4B12-AD12-83F29FBF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7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9529-E14B-438F-9830-40532B80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248AF-4C71-4A03-9B34-558A096EC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534EE-BF9E-459A-B638-2852F453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B5E04-01EF-4A22-B906-9FCFA255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ED56-F248-4CDD-934B-97AF6E8B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5D7950-36C2-499B-8BE5-DBC25F122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8F62D-CC8C-4505-AF10-CEEC0A894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CDD3-06B7-43A8-BB01-29CFF28C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50B1-A3A9-48ED-9C51-30300500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2BC7E-E2C3-4C11-8465-BB78E1D3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7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90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237641" y="5803391"/>
            <a:ext cx="1844602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237641" y="5803391"/>
            <a:ext cx="1844602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721" y="6328168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E8A1B-9494-4948-B4D7-33394FA2E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83" b="23372"/>
          <a:stretch/>
        </p:blipFill>
        <p:spPr>
          <a:xfrm>
            <a:off x="774408" y="276877"/>
            <a:ext cx="1445888" cy="6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04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D271-D8DD-4160-9CB5-BC575598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4C55-14A5-4795-9795-33A9E7B26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62C1A-735D-44EA-B5FA-5A671DB5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EC943-33A2-4396-9450-FAEC0636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1E40-3985-46BD-8CFD-B7773DCA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64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9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9869865" y="5803392"/>
            <a:ext cx="2212378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2001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4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1588" y="135027"/>
            <a:ext cx="11582400" cy="646331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321589" y="680820"/>
            <a:ext cx="11582400" cy="276999"/>
          </a:xfrm>
        </p:spPr>
        <p:txBody>
          <a:bodyPr/>
          <a:lstStyle>
            <a:lvl1pPr marL="0" indent="0">
              <a:buNone/>
              <a:defRPr sz="1999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316301" y="1188723"/>
            <a:ext cx="11582400" cy="1199367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96469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1817" y="134382"/>
            <a:ext cx="8608483" cy="4937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181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84252" y="1570042"/>
            <a:ext cx="10227731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969434" y="819403"/>
            <a:ext cx="10227731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73601" y="6509043"/>
            <a:ext cx="28448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856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144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A5CB-0212-4F66-A5A9-2AFE9A79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E720BD-DC3C-4A5D-AE23-9EFCCFA719F4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2B9FF8-EABB-4A92-BAE7-83065A100422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FF9E74-9D88-43BD-B4F7-757454DC62D3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9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DBF1-FEC6-4345-9328-896FD24F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EC1BA-149C-460F-BCB3-B9DC7A4F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236DC-EA1A-4122-96D7-22645EC6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BAC4B-47DC-440A-A631-C31FC0B9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E76C2-439D-4CB4-804B-E9FEAB05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7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A5CB-0212-4F66-A5A9-2AFE9A79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254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CD8DC-F01F-43A9-A88F-D7FAD5C34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D37F2-B98D-46E9-807C-C7CA32A4F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83" b="23372"/>
          <a:stretch/>
        </p:blipFill>
        <p:spPr>
          <a:xfrm>
            <a:off x="774408" y="6023190"/>
            <a:ext cx="1445888" cy="6114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7F2B6-5153-4E5E-8CA0-F42DDE6B6E89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88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7F2B6-5153-4E5E-8CA0-F42DDE6B6E89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9D3147-4909-4A58-8757-4F4E165D7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189970" y="140208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0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21FF-10B0-4502-ABD4-913EB4D1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47A85-F48C-4A0A-BA98-136216371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65F0-0612-410B-B617-CB88D31B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41AF-48B4-4901-A982-45680E0D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0490-1BD2-4169-9723-BD2B1CFD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8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5FD3-66FF-4C90-91EF-CEF4C7E0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0571-8B06-45C1-9F97-FE312E61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97B24-CF8A-4EB7-A959-E4946AF7A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1301C-B098-4501-9844-704DDF9E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40428-0428-4692-BA8B-2E43053B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58E96-B9A9-4607-BB6D-0C1E14C0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67B8-A203-4AEF-B355-5663C4FE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355EE-9C5D-4079-B0A6-CE369876D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2BAD5-43F0-4DAE-88EB-E35951E4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CA66E-4438-4A66-9622-E05DC340E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0173E-F8D3-489E-8A7D-72470E3EE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B9B2B-0AA3-40F9-822D-1703E128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44601-787D-4800-B436-913A824B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2744-FE8E-43A6-B592-DCB0481F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1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BB45-7D27-4925-9F46-EC657594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14124-F527-4C53-8BE1-99357BB7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73DBC-A030-49C2-87F0-7F8D02A3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10C4F-8343-48AF-B76F-A6D8A120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59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51D22-CE2F-41E0-BD89-DEF11E14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50C6D-0448-4F76-BE9D-89DFB639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153C9-CF10-4A3E-9076-CAE32CF2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6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849E-F474-4507-82F5-732AB7F7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CD832-D32E-40DD-83FA-347FA19B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84064-BBBD-4F5A-9CEB-A19D57B18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487AC-DD38-44AD-B4AC-BDBC40C6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AE3F1-7D6E-4D11-808A-ADAF32F8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51C00-3E77-4ED9-90AB-556D5AC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4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0E84-635B-4E81-B60F-75C33DBD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1AACE-3E4D-462D-A8D1-938C61CC2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F36E5-5CB1-4542-BD50-7B66AAE69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59401-71C4-4B03-B21A-2B1CD1A8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1259-7341-4EB2-878B-88A76D4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20175-E191-4CAA-AAFF-49643FA6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D047-B632-4404-9472-759170A8F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035E-F8AF-4AF1-976A-B4C956DF8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0654B-5852-4D14-AE30-CFCC4C071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6C50C-C4A4-4411-9792-1BF989CB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FCB43-AF47-41DE-A1D1-A0684CE2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767C9-9037-4F8A-A809-0967F85D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4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2ADD-0A36-47E1-A25B-B1A0F388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79B7-C408-474F-BCC0-1320AC99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4C40-9F37-4EC6-B846-4DEE32D1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BBDDE-3E7B-40F3-AE77-5AA9A12D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0BC0-B866-47BB-9CFF-31F328D7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8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8A47F-82DF-4227-9727-42B647926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8FAD6-57E3-4F03-99CA-6CF2638EF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B334-BCAE-4268-B689-9F7191A5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AE58-9111-4005-9E75-D172665D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5989D-D369-4AC8-BB05-BFCA1CB4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6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152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79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563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E8A1B-9494-4948-B4D7-33394FA2E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83" b="23372"/>
          <a:stretch/>
        </p:blipFill>
        <p:spPr>
          <a:xfrm>
            <a:off x="774408" y="276877"/>
            <a:ext cx="1445888" cy="6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6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880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19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408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28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97F9-3A91-49CA-9838-A0E6D744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3685F-DC92-4CA7-8B2B-68BF37669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7CDD8-154D-4023-BB2E-6AA9C5F95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6427B-D411-453F-A9E8-E5DF22370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72803-5F20-4F56-8C3C-CEF1688AB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20533-EE77-4A1D-ADE2-541EEFD7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70B65-8AA9-4FFB-B424-B30924CB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D58D1-0A4D-4C07-A76F-B64090E5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31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206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113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62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05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69899" y="3423545"/>
            <a:ext cx="10418235" cy="1566532"/>
          </a:xfrm>
        </p:spPr>
        <p:txBody>
          <a:bodyPr lIns="91440" tIns="45720" rIns="91440" bIns="4572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None/>
              <a:defRPr lang="en-US" sz="3850" b="1" kern="1200" noProof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AE2E3AC-5F1B-4A3C-A2CB-C7FB9A7B18BA}"/>
              </a:ext>
            </a:extLst>
          </p:cNvPr>
          <p:cNvSpPr txBox="1"/>
          <p:nvPr userDrawn="1"/>
        </p:nvSpPr>
        <p:spPr>
          <a:xfrm>
            <a:off x="469900" y="6670428"/>
            <a:ext cx="58661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1000" noProof="0">
                <a:solidFill>
                  <a:schemeClr val="bg1"/>
                </a:solidFill>
                <a:latin typeface="Garamond" panose="02020404030301010803" pitchFamily="18" charset="0"/>
              </a:rPr>
              <a:t>NC Financial Backbone Replacement program (FBR)</a:t>
            </a:r>
          </a:p>
        </p:txBody>
      </p:sp>
    </p:spTree>
    <p:extLst>
      <p:ext uri="{BB962C8B-B14F-4D97-AF65-F5344CB8AC3E}">
        <p14:creationId xmlns:p14="http://schemas.microsoft.com/office/powerpoint/2010/main" val="25028901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828" y="71176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28" y="377663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0921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ag Lin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09" y="365125"/>
            <a:ext cx="11271248" cy="777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0B4FF07-F6EB-412F-AC19-DED24F50C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409" y="1221871"/>
            <a:ext cx="1127125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3444EE-9F14-4935-95DA-A23D9D7DE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408" y="2057997"/>
            <a:ext cx="11271249" cy="4118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444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891008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29EBDCA-D8B4-4478-B49D-4A29396503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828" y="71176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D560E7C-5BD4-459E-8873-C7C94103A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28" y="377663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172015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939800" y="1629724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A602B65-E28B-4D1F-A43D-44646FC41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828" y="71176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47B1DC8-E263-4FD1-856B-C94141A60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28" y="377663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015024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913172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839272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D15091A-DE7D-4F9F-A051-1A90E054EE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828" y="71176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774E9DA-3661-4332-BC66-CE31BDC57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28" y="377663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88013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EC55-6E5B-441A-9743-ECD220BF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8A0DB-3A28-442A-95E8-1D92317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C1A8C-1151-4AAC-8931-0AF87DA6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5332B-C093-45F7-9E71-BBC7ACC4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57200" y="3429000"/>
            <a:ext cx="10418233" cy="1566532"/>
          </a:xfrm>
        </p:spPr>
        <p:txBody>
          <a:bodyPr lIns="91440" tIns="45720" rIns="91440" bIns="4572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A97A7277-019A-4EDB-8278-87D88B9ED2F0}"/>
              </a:ext>
            </a:extLst>
          </p:cNvPr>
          <p:cNvSpPr txBox="1"/>
          <p:nvPr userDrawn="1"/>
        </p:nvSpPr>
        <p:spPr>
          <a:xfrm>
            <a:off x="469900" y="6670428"/>
            <a:ext cx="58661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1000" noProof="0">
                <a:solidFill>
                  <a:schemeClr val="bg1"/>
                </a:solidFill>
                <a:latin typeface="Garamond" panose="02020404030301010803" pitchFamily="18" charset="0"/>
              </a:rPr>
              <a:t>NC Financial Backbone Replacement program (FBR)</a:t>
            </a:r>
          </a:p>
        </p:txBody>
      </p:sp>
    </p:spTree>
    <p:extLst>
      <p:ext uri="{BB962C8B-B14F-4D97-AF65-F5344CB8AC3E}">
        <p14:creationId xmlns:p14="http://schemas.microsoft.com/office/powerpoint/2010/main" val="15438425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97280"/>
            <a:ext cx="1088136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881360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87988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881360" cy="3657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2800" spc="-75" dirty="0">
                <a:latin typeface="+mn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097280"/>
            <a:ext cx="10881360" cy="457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/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69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582896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56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237641" y="5803391"/>
            <a:ext cx="1844602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5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237641" y="5803391"/>
            <a:ext cx="1844602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721" y="6328168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89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80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506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CF7B7-4B51-49E2-AC53-DD0C1E03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A5075-2A4A-4B18-A775-60A40C9A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9DCD4-E3DC-433D-96A3-8CD524D4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651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807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57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9869865" y="5803392"/>
            <a:ext cx="2212378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54365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46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45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88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1588" y="135027"/>
            <a:ext cx="11582400" cy="646331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321589" y="680820"/>
            <a:ext cx="11582400" cy="276999"/>
          </a:xfrm>
        </p:spPr>
        <p:txBody>
          <a:bodyPr/>
          <a:lstStyle>
            <a:lvl1pPr marL="0" indent="0">
              <a:buNone/>
              <a:defRPr sz="1999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316301" y="1188723"/>
            <a:ext cx="11582400" cy="1199367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9131062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1817" y="134382"/>
            <a:ext cx="8608483" cy="4937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404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84252" y="1570042"/>
            <a:ext cx="10227731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969434" y="819403"/>
            <a:ext cx="10227731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73601" y="6509043"/>
            <a:ext cx="28448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7390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65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C11C-11CC-4244-A1EF-855F0AF5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D1992-226D-46B3-AAA6-4DC290532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8139A-A700-40FE-BCEB-DE9309FAE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95BFE-311C-4F1A-BED8-74BE0D40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E29E3-ADBD-49E6-BA24-37D9DF92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405BB-F7FF-4CD4-BC67-94AB3385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90DF-FAF4-4EB0-A061-A482188C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5BB24-A423-4AA1-99AE-77BED6C01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01A35-14D5-4341-993B-8E563DA61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7A500-22A4-449B-8170-83FD4C1E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A218-424A-40B8-8538-B34A3D9E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4A25-DE93-4263-8C0B-F1C7BE10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1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E3460-C3CE-4639-9957-0A7BDB4E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467E-AD3B-4DF2-8ACE-EDC3C9747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3FE30-8D58-42FC-B6DB-F40BAD377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C850-2907-4951-9058-2CD8B9D243C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7C4BA-4FC3-4017-B0A7-1AC3C694D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F25A3-3032-4FF1-AFE4-3F289D2AF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79A7-936B-430A-90AA-1DD6638E7AE9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9565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10B7F-0992-40D5-9198-207A77E61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7683" b="23372"/>
          <a:stretch/>
        </p:blipFill>
        <p:spPr>
          <a:xfrm>
            <a:off x="774408" y="6023190"/>
            <a:ext cx="1445888" cy="6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98" r:id="rId2"/>
    <p:sldLayoutId id="2147483707" r:id="rId3"/>
    <p:sldLayoutId id="2147484168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40" r:id="rId13"/>
    <p:sldLayoutId id="2147483716" r:id="rId14"/>
    <p:sldLayoutId id="2147483717" r:id="rId15"/>
    <p:sldLayoutId id="2147483718" r:id="rId16"/>
    <p:sldLayoutId id="2147484068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47859-2A74-44B9-87FD-72E9CF58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87D4B-3020-4672-BA3B-7AE139272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AC00-4775-4013-AE9C-CB3A8B378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B608-F8E5-410E-B5E6-0B9847FC23F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8EC1-461C-4A7A-BCA3-A22DF063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FB227-9C71-4506-9F75-9B2BED8B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04" r:id="rId2"/>
    <p:sldLayoutId id="2147484105" r:id="rId3"/>
    <p:sldLayoutId id="2147484106" r:id="rId4"/>
    <p:sldLayoutId id="2147484097" r:id="rId5"/>
    <p:sldLayoutId id="2147484098" r:id="rId6"/>
    <p:sldLayoutId id="2147484099" r:id="rId7"/>
    <p:sldLayoutId id="2147483679" r:id="rId8"/>
    <p:sldLayoutId id="2147484108" r:id="rId9"/>
    <p:sldLayoutId id="2147484100" r:id="rId10"/>
    <p:sldLayoutId id="2147484101" r:id="rId11"/>
    <p:sldLayoutId id="2147484102" r:id="rId12"/>
    <p:sldLayoutId id="21474841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8813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10B7F-0992-40D5-9198-207A77E61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t="7683" b="23372"/>
          <a:stretch/>
        </p:blipFill>
        <p:spPr>
          <a:xfrm>
            <a:off x="774408" y="6023190"/>
            <a:ext cx="1445888" cy="6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  <p:sldLayoutId id="2147484065" r:id="rId19"/>
    <p:sldLayoutId id="2147484066" r:id="rId20"/>
    <p:sldLayoutId id="2147484067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mzn.fa.us8.oraclecloud.com/workspace/SmartViewProviders" TargetMode="Externa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B1CB01F-BC50-D023-72BB-8EFD44326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51" b="7782"/>
          <a:stretch/>
        </p:blipFill>
        <p:spPr>
          <a:xfrm>
            <a:off x="0" y="1"/>
            <a:ext cx="12191999" cy="6877484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684FF90-695A-F939-34D7-DFDA7442B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04" y="918171"/>
            <a:ext cx="785465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95FE-F2D7-6096-45C6-FDD1F57C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establish a connection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F68B5-4814-A050-70F3-F4C62A8C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EC0EE8-6945-23A2-B8C8-A3676028CDF9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that you have the Smart View add-in downloaded, we need to establish a connection to the ERP system to see data.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B694B5-420A-4606-153F-892D6F2A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" y="3456432"/>
            <a:ext cx="8991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7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B71DD5-0CA7-DFC2-3442-824E5B1DCB89}"/>
              </a:ext>
            </a:extLst>
          </p:cNvPr>
          <p:cNvSpPr txBox="1">
            <a:spLocks/>
          </p:cNvSpPr>
          <p:nvPr/>
        </p:nvSpPr>
        <p:spPr>
          <a:xfrm>
            <a:off x="963328" y="1317650"/>
            <a:ext cx="10515600" cy="542607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  <a:hlinkClick r:id="rId2" tooltip="https://emzn.fa.us8.oraclecloud.com/workspace/smartviewproviders"/>
            </a:endParaRPr>
          </a:p>
          <a:p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hlinkClick r:id="rId2" tooltip="https://emzn.fa.us8.oraclecloud.com/workspace/smartviewproviders"/>
              </a:rPr>
              <a:t>https://emzn.fa.us8.oraclecloud.com/workspace/SmartViewProviders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1C9FB-8D07-158D-8126-EAFFE437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establish a connection,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AF673-25E2-157D-A2F7-BFC46F6A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0174B89-9AB9-F7DB-E596-7B629610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21" y="1085969"/>
            <a:ext cx="6119480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58D28-9BB6-3D92-3DCC-F74B98078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A26FA-5DAA-9079-078D-E7E2811F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155C8-06EF-4D76-B723-5863044CF2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88153E-9CDD-E366-254C-F6433BD8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3108960"/>
            <a:ext cx="9692640" cy="115646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59167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DEF2-2FB5-D5F5-DA4D-E9548CCFF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974F4-EDAB-D056-599F-4A2EA344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155C8-06EF-4D76-B723-5863044CF2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BFF3C6-52FD-D86F-7274-73A3CFD5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3108960"/>
            <a:ext cx="9692640" cy="1156462"/>
          </a:xfrm>
        </p:spPr>
        <p:txBody>
          <a:bodyPr/>
          <a:lstStyle/>
          <a:p>
            <a:r>
              <a:rPr lang="en-US" dirty="0"/>
              <a:t>Getting to know the Smart View Toolbar</a:t>
            </a:r>
          </a:p>
        </p:txBody>
      </p:sp>
    </p:spTree>
    <p:extLst>
      <p:ext uri="{BB962C8B-B14F-4D97-AF65-F5344CB8AC3E}">
        <p14:creationId xmlns:p14="http://schemas.microsoft.com/office/powerpoint/2010/main" val="71517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57C6-EF46-1B79-81FA-4138A6C7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the Smart View Toolbar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AB8FFD-15F6-41F4-0C22-F82BF46A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40E80-371A-BA9A-181E-34F2674E523D}"/>
              </a:ext>
            </a:extLst>
          </p:cNvPr>
          <p:cNvSpPr txBox="1"/>
          <p:nvPr/>
        </p:nvSpPr>
        <p:spPr>
          <a:xfrm>
            <a:off x="941832" y="1197864"/>
            <a:ext cx="10870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668B6F1-86FA-D0FA-97AA-D1C58A18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89" y="2376785"/>
            <a:ext cx="8427832" cy="14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26AB-5CEE-1136-29EA-0F1025F7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the Smart View Toolbar,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FBE8E-97BA-23D5-FB9C-48300122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AB2333D0-B504-2F8D-BD82-0CC411C6B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6" y="1228591"/>
            <a:ext cx="7314286" cy="1219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254CEC-8334-F652-0CB6-CEC3734D7BCC}"/>
              </a:ext>
            </a:extLst>
          </p:cNvPr>
          <p:cNvSpPr txBox="1"/>
          <p:nvPr/>
        </p:nvSpPr>
        <p:spPr>
          <a:xfrm>
            <a:off x="1160145" y="3030437"/>
            <a:ext cx="8925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Panel – Opens Smart View panel on the left of the screen.  </a:t>
            </a:r>
          </a:p>
          <a:p>
            <a:r>
              <a:rPr lang="en-US" dirty="0"/>
              <a:t>The Smart View panel is used to set a connection to </a:t>
            </a:r>
          </a:p>
          <a:p>
            <a:r>
              <a:rPr lang="en-US" dirty="0"/>
              <a:t>established worksheets.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EEA37-48D9-181C-BAA8-A08DD04D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55" y="2850161"/>
            <a:ext cx="2885714" cy="1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9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38C7-8FD6-6BD2-0947-53F20B7E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the Smart View Toolbar,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D47E1-9B65-773B-8732-F47D5E58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57CBC-69A4-36DB-E8AF-7C63A868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59" y="1331290"/>
            <a:ext cx="7314286" cy="1219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9DB516-0426-8A99-0B6D-1D4022A7F0B5}"/>
              </a:ext>
            </a:extLst>
          </p:cNvPr>
          <p:cNvSpPr txBox="1"/>
          <p:nvPr/>
        </p:nvSpPr>
        <p:spPr>
          <a:xfrm>
            <a:off x="1083259" y="3235833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Connections – Dropdown includes all connections that have previously been made.</a:t>
            </a:r>
          </a:p>
          <a:p>
            <a:endParaRPr lang="en-US" dirty="0"/>
          </a:p>
          <a:p>
            <a:r>
              <a:rPr lang="en-US" dirty="0"/>
              <a:t>Note: Recently used is helpful to find recent connections if the worksheet losses connection.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F8D99-58F3-6B22-27EF-2EE5E829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45" y="2779259"/>
            <a:ext cx="2771429" cy="2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5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94D1-494B-1726-40D7-C39BADFA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the Smart View Toolbar,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A16DD-04D9-694C-D662-8EFCCD3D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A35793-74B9-76F5-6033-316C7941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44" y="1155192"/>
            <a:ext cx="73152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D7B7A6-1890-9B54-AED9-5FEFC0B49798}"/>
              </a:ext>
            </a:extLst>
          </p:cNvPr>
          <p:cNvSpPr txBox="1"/>
          <p:nvPr/>
        </p:nvSpPr>
        <p:spPr>
          <a:xfrm>
            <a:off x="838200" y="2923413"/>
            <a:ext cx="923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 – Open another window with options on how to view</a:t>
            </a:r>
          </a:p>
          <a:p>
            <a:r>
              <a:rPr lang="en-US" dirty="0"/>
              <a:t>data.  We previously discussed this is where you add the </a:t>
            </a:r>
          </a:p>
          <a:p>
            <a:r>
              <a:rPr lang="en-US" dirty="0"/>
              <a:t>URL for the Shared Connection to NCFS.</a:t>
            </a:r>
          </a:p>
          <a:p>
            <a:endParaRPr lang="en-US" dirty="0"/>
          </a:p>
          <a:p>
            <a:r>
              <a:rPr lang="en-US" dirty="0"/>
              <a:t>You can use this to Suppress Zeros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143D-68CD-5B02-5BCE-4AA4DC8B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99" y="2412492"/>
            <a:ext cx="5128747" cy="42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EBAA-3812-6CC2-108E-A8B29F74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the Smart View Toolbar,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95E2FF-91AA-5895-81A3-6A70C08E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A2433-89CA-586D-564A-7D1409EC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24" y="1263853"/>
            <a:ext cx="7314286" cy="1219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B2633-9CD9-FEEF-5BA9-932661795471}"/>
              </a:ext>
            </a:extLst>
          </p:cNvPr>
          <p:cNvSpPr txBox="1"/>
          <p:nvPr/>
        </p:nvSpPr>
        <p:spPr>
          <a:xfrm>
            <a:off x="947737" y="3174771"/>
            <a:ext cx="10296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Refresh – Refreshes the data to the database.  This is extremely useful when making changes to dimension members or changing how you view the data.</a:t>
            </a:r>
          </a:p>
          <a:p>
            <a:endParaRPr lang="en-US" dirty="0"/>
          </a:p>
          <a:p>
            <a:r>
              <a:rPr lang="en-US" dirty="0"/>
              <a:t>When in doubt refresh!</a:t>
            </a:r>
          </a:p>
        </p:txBody>
      </p:sp>
    </p:spTree>
    <p:extLst>
      <p:ext uri="{BB962C8B-B14F-4D97-AF65-F5344CB8AC3E}">
        <p14:creationId xmlns:p14="http://schemas.microsoft.com/office/powerpoint/2010/main" val="72747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FE2D-4FE1-9859-07F8-4A534574B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AF940-3866-4465-A318-EF28CAEA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155C8-06EF-4D76-B723-5863044CF2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10B681-AB09-7079-BF0A-B6AB1917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3108960"/>
            <a:ext cx="9692640" cy="1156462"/>
          </a:xfrm>
        </p:spPr>
        <p:txBody>
          <a:bodyPr/>
          <a:lstStyle/>
          <a:p>
            <a:r>
              <a:rPr lang="en-US" dirty="0"/>
              <a:t>Getting to know the Essbase Toolbar</a:t>
            </a:r>
          </a:p>
        </p:txBody>
      </p:sp>
    </p:spTree>
    <p:extLst>
      <p:ext uri="{BB962C8B-B14F-4D97-AF65-F5344CB8AC3E}">
        <p14:creationId xmlns:p14="http://schemas.microsoft.com/office/powerpoint/2010/main" val="389463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C9E3D4-82EC-14F5-C477-DB62CC0C9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842" y="5984023"/>
            <a:ext cx="2007158" cy="8739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2C063-69CE-4A97-B08E-E5869CFF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85C548-2D69-71E7-E71E-B1476603B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1793" y="5942806"/>
            <a:ext cx="1943100" cy="8477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683B0E8-E0B2-9C75-1734-63195FC0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/>
          <a:lstStyle/>
          <a:p>
            <a:r>
              <a:rPr lang="en-US"/>
              <a:t>Smart View for FRS reports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42F15-FD1F-B68C-C5D4-BC40DD1A42F5}"/>
              </a:ext>
            </a:extLst>
          </p:cNvPr>
          <p:cNvSpPr txBox="1"/>
          <p:nvPr/>
        </p:nvSpPr>
        <p:spPr>
          <a:xfrm>
            <a:off x="1457757" y="5832005"/>
            <a:ext cx="927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North Carolina Financial System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NC Office of the State Controller - OSC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908706-84EA-3EB0-25EA-AB0B95F247F6}"/>
              </a:ext>
            </a:extLst>
          </p:cNvPr>
          <p:cNvCxnSpPr/>
          <p:nvPr/>
        </p:nvCxnSpPr>
        <p:spPr>
          <a:xfrm>
            <a:off x="1140542" y="5832005"/>
            <a:ext cx="1074080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C76003-E7D9-3F96-ADBD-730FD95E97C5}"/>
              </a:ext>
            </a:extLst>
          </p:cNvPr>
          <p:cNvSpPr txBox="1"/>
          <p:nvPr/>
        </p:nvSpPr>
        <p:spPr>
          <a:xfrm>
            <a:off x="3902201" y="4265532"/>
            <a:ext cx="4234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69600" algn="ctr"/>
            <a:r>
              <a:rPr lang="en-US" sz="1800" b="0" i="0" u="none" strike="noStrike" baseline="0" dirty="0">
                <a:latin typeface="Calibri" panose="020F0502020204030204" pitchFamily="34" charset="0"/>
              </a:rPr>
              <a:t>Denise </a:t>
            </a:r>
            <a:r>
              <a:rPr lang="en-US" dirty="0">
                <a:latin typeface="Calibri" panose="020F0502020204030204" pitchFamily="34" charset="0"/>
              </a:rPr>
              <a:t>Langston</a:t>
            </a:r>
          </a:p>
          <a:p>
            <a:pPr marR="69600" algn="ctr"/>
            <a:r>
              <a:rPr lang="en-US" i="1" dirty="0">
                <a:latin typeface="Calibri" panose="020F0502020204030204" pitchFamily="34" charset="0"/>
              </a:rPr>
              <a:t>NCFS Business Systems Analyst III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1580F1-421F-C925-F8F8-A79A310F7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498" y="1277771"/>
            <a:ext cx="2151680" cy="2709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96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25E2-367C-87C1-F514-345B9E4A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the Essbase Toolbar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69FF2D-2575-8D8C-5484-C1E4D42A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A9927-2D5A-CD3F-2B20-7F3A03E4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116"/>
            <a:ext cx="12192000" cy="1320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5E22B-BD75-B51D-E3D0-36A27E54B6FF}"/>
              </a:ext>
            </a:extLst>
          </p:cNvPr>
          <p:cNvSpPr txBox="1"/>
          <p:nvPr/>
        </p:nvSpPr>
        <p:spPr>
          <a:xfrm>
            <a:off x="1010411" y="2821760"/>
            <a:ext cx="10629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buttons help you maneuver the data how you would like to see it. For example: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Zoom In and Zoom Out allow you to drill in and out of the data.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Pivot – allows you to pivot dimensions from columns to rows or rows to columns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 Only and Remove Only allow you to narrow your data reports.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Member Selection allows you to search for and add new members to customize </a:t>
            </a:r>
            <a:r>
              <a:rPr lang="en-US"/>
              <a:t>the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5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1B07A-C424-6DAB-B76C-AE2EE77F9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3992-BE11-ED37-4C04-562E3676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the Essbase Toolbar,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3A5B7-00CE-DB99-6126-D4068DD4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F8C0E-A18A-1731-F5A7-3614A899D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225"/>
            <a:ext cx="12192000" cy="1320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3D652-54EF-6169-02ED-CA08038486AD}"/>
              </a:ext>
            </a:extLst>
          </p:cNvPr>
          <p:cNvSpPr txBox="1"/>
          <p:nvPr/>
        </p:nvSpPr>
        <p:spPr>
          <a:xfrm>
            <a:off x="838200" y="2859786"/>
            <a:ext cx="984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Refresh – Allows you to refresh the data feed after any changes have been made.  </a:t>
            </a:r>
          </a:p>
          <a:p>
            <a:endParaRPr lang="en-US" dirty="0"/>
          </a:p>
          <a:p>
            <a:r>
              <a:rPr lang="en-US" dirty="0"/>
              <a:t>POV – Allows you to select dimensions to narrow your report view.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DF70A-0E26-18EA-D1E0-9E706F88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" y="4031044"/>
            <a:ext cx="12028571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8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7D7B5FD9-31D7-1C5E-E612-B72495148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7"/>
          <a:stretch/>
        </p:blipFill>
        <p:spPr>
          <a:xfrm>
            <a:off x="0" y="-1"/>
            <a:ext cx="12188952" cy="6857999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92D3C53-0BA0-32BF-005D-A7ABCB283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7" y="-209550"/>
            <a:ext cx="8052597" cy="4780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83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D1E663-54D7-FFF5-C1D8-B0AEEDE7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155C8-06EF-4D76-B723-5863044CF2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9A1E1E-222C-3714-AA6A-C686B06C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3108960"/>
            <a:ext cx="9692640" cy="1156462"/>
          </a:xfrm>
        </p:spPr>
        <p:txBody>
          <a:bodyPr/>
          <a:lstStyle/>
          <a:p>
            <a:r>
              <a:rPr lang="en-US" dirty="0"/>
              <a:t>Smart View for FRS reports</a:t>
            </a:r>
          </a:p>
        </p:txBody>
      </p:sp>
    </p:spTree>
    <p:extLst>
      <p:ext uri="{BB962C8B-B14F-4D97-AF65-F5344CB8AC3E}">
        <p14:creationId xmlns:p14="http://schemas.microsoft.com/office/powerpoint/2010/main" val="423854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F01E9-D726-3925-BEEC-26AC42344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9CC3-0ECE-5C3F-8A18-6F77537F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Course Objectives</a:t>
            </a:r>
            <a:endParaRPr lang="en-US" sz="37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B9DA66-21A4-8CD9-A26D-0AA9F83F5D68}"/>
              </a:ext>
            </a:extLst>
          </p:cNvPr>
          <p:cNvSpPr txBox="1"/>
          <p:nvPr/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endParaRPr lang="en-US" sz="2667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DE11C-1D60-30B5-A57F-2F098772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5155C8-06EF-4D76-B723-5863044CF28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203C3-0555-C1EC-83EB-B5BD08CCDFFF}"/>
              </a:ext>
            </a:extLst>
          </p:cNvPr>
          <p:cNvSpPr txBox="1"/>
          <p:nvPr/>
        </p:nvSpPr>
        <p:spPr>
          <a:xfrm>
            <a:off x="1746504" y="1826335"/>
            <a:ext cx="80901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Smart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Install Smart View add-in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to establish a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Show how to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Open a report from NCFS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Change name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Suppress Zeros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Drill in accounts</a:t>
            </a:r>
          </a:p>
        </p:txBody>
      </p:sp>
    </p:spTree>
    <p:extLst>
      <p:ext uri="{BB962C8B-B14F-4D97-AF65-F5344CB8AC3E}">
        <p14:creationId xmlns:p14="http://schemas.microsoft.com/office/powerpoint/2010/main" val="399292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2D567-E023-5EE2-2893-2593880B7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65B17-FE46-8CF9-F5EE-D8273F83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155C8-06EF-4D76-B723-5863044CF2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3D23F0-866E-A50F-BDF6-8DD7009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3108960"/>
            <a:ext cx="9692640" cy="1156462"/>
          </a:xfrm>
        </p:spPr>
        <p:txBody>
          <a:bodyPr/>
          <a:lstStyle/>
          <a:p>
            <a:r>
              <a:rPr lang="en-US" dirty="0"/>
              <a:t>What is Smart View</a:t>
            </a:r>
          </a:p>
        </p:txBody>
      </p:sp>
    </p:spTree>
    <p:extLst>
      <p:ext uri="{BB962C8B-B14F-4D97-AF65-F5344CB8AC3E}">
        <p14:creationId xmlns:p14="http://schemas.microsoft.com/office/powerpoint/2010/main" val="330218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D563-6ABD-1292-B456-B720CFF9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atin typeface="+mn-lt"/>
                <a:ea typeface="+mj-ea"/>
                <a:cs typeface="+mj-cs"/>
              </a:rPr>
              <a:t>What is Smart View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19201-94C6-083D-47D7-098F1FD4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9DA525-EE77-F295-C346-0C6AEB63B16B}"/>
              </a:ext>
            </a:extLst>
          </p:cNvPr>
          <p:cNvSpPr txBox="1">
            <a:spLocks/>
          </p:cNvSpPr>
          <p:nvPr/>
        </p:nvSpPr>
        <p:spPr>
          <a:xfrm>
            <a:off x="997374" y="1611949"/>
            <a:ext cx="10706946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50"/>
              </a:spcBef>
              <a:spcAft>
                <a:spcPts val="1050"/>
              </a:spcAft>
              <a:buFont typeface="Wingdings" panose="05000000000000000000" pitchFamily="2" charset="2"/>
              <a:buNone/>
            </a:pPr>
            <a:r>
              <a:rPr lang="en-US">
                <a:solidFill>
                  <a:srgbClr val="1A1816"/>
                </a:solidFill>
                <a:latin typeface="Oracle Sans"/>
              </a:rPr>
              <a:t>Oracle Smart View is an add-on to Microsoft Word, PowerPoint, and Excel.</a:t>
            </a:r>
          </a:p>
          <a:p>
            <a:pPr>
              <a:spcBef>
                <a:spcPts val="1050"/>
              </a:spcBef>
              <a:spcAft>
                <a:spcPts val="1050"/>
              </a:spcAft>
              <a:buFont typeface="Wingdings" panose="05000000000000000000" pitchFamily="2" charset="2"/>
              <a:buNone/>
            </a:pPr>
            <a:r>
              <a:rPr lang="en-US">
                <a:solidFill>
                  <a:srgbClr val="1A1816"/>
                </a:solidFill>
                <a:latin typeface="Oracle Sans"/>
              </a:rPr>
              <a:t>Using Smart View, you can view, manipulate, and share data in Excel, Word, and PowerPoint interfaces. Smart View is a comprehensive tool for accessing and integrating Enterprise Performance Management, Business Intelligence, and General Ledger content from Microsoft Office products.</a:t>
            </a:r>
          </a:p>
          <a:p>
            <a:pPr marL="0" indent="0">
              <a:spcBef>
                <a:spcPts val="1050"/>
              </a:spcBef>
              <a:spcAft>
                <a:spcPts val="1050"/>
              </a:spcAft>
              <a:buFont typeface="Wingdings" panose="05000000000000000000" pitchFamily="2" charset="2"/>
              <a:buNone/>
            </a:pPr>
            <a:r>
              <a:rPr lang="en-US">
                <a:solidFill>
                  <a:srgbClr val="1A1816"/>
                </a:solidFill>
                <a:latin typeface="Oracle Sans"/>
              </a:rPr>
              <a:t>Smart View provides the ability to create and refresh spreadsheets to use real-time account balances and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6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BB31C-DED8-7A8B-A95A-D97E4603A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967ED-C90F-D2D6-DCE0-8FDE09A6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155C8-06EF-4D76-B723-5863044CF2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1F93C1-191B-C5CC-86A4-8DF842A6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3108960"/>
            <a:ext cx="9692640" cy="1156462"/>
          </a:xfrm>
        </p:spPr>
        <p:txBody>
          <a:bodyPr/>
          <a:lstStyle/>
          <a:p>
            <a:r>
              <a:rPr lang="en-US" dirty="0"/>
              <a:t>How to install Smart View</a:t>
            </a:r>
          </a:p>
        </p:txBody>
      </p:sp>
    </p:spTree>
    <p:extLst>
      <p:ext uri="{BB962C8B-B14F-4D97-AF65-F5344CB8AC3E}">
        <p14:creationId xmlns:p14="http://schemas.microsoft.com/office/powerpoint/2010/main" val="189038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6DEC-F8ED-C400-8830-5353565D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Smart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D0919-AF0C-F7D0-1C06-B5BA20FA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B78674-88D2-3530-D00C-AE55C1D0ADE7}"/>
              </a:ext>
            </a:extLst>
          </p:cNvPr>
          <p:cNvSpPr txBox="1">
            <a:spLocks/>
          </p:cNvSpPr>
          <p:nvPr/>
        </p:nvSpPr>
        <p:spPr>
          <a:xfrm>
            <a:off x="838200" y="13303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Close Microsoft products, specifically Excel, Word, PowerPoint, and Outlook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600" i="1" dirty="0"/>
              <a:t>Note: Teams and Edge can stay open </a:t>
            </a:r>
          </a:p>
          <a:p>
            <a:r>
              <a:rPr lang="en-US" dirty="0"/>
              <a:t>Follow Steps in QRG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Navigate to OSC </a:t>
            </a:r>
            <a:r>
              <a:rPr lang="en-US" dirty="0" err="1"/>
              <a:t>Sharepoint</a:t>
            </a:r>
            <a:r>
              <a:rPr lang="en-US" dirty="0"/>
              <a:t> site and download files</a:t>
            </a:r>
          </a:p>
          <a:p>
            <a:r>
              <a:rPr lang="en-US" dirty="0"/>
              <a:t>Double click SmartView.exe file</a:t>
            </a:r>
          </a:p>
          <a:p>
            <a:pPr lvl="1"/>
            <a:r>
              <a:rPr lang="en-US" dirty="0"/>
              <a:t>File will automatically start download</a:t>
            </a:r>
          </a:p>
          <a:p>
            <a:pPr lvl="1"/>
            <a:r>
              <a:rPr lang="en-US" dirty="0"/>
              <a:t>Select Run and follow prompts</a:t>
            </a:r>
          </a:p>
          <a:p>
            <a:r>
              <a:rPr lang="en-US" dirty="0"/>
              <a:t>Once complete open Excel to ensure you have the Smart View Ribbon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60618-7CC8-6C1C-C05F-6C24C7B6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28612"/>
            <a:ext cx="9971428" cy="1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65C13-C590-CA9E-DDC1-2CA556FAD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756B0-EB02-9DE6-0877-9A4CDDC9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05155C8-06EF-4D76-B723-5863044CF2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2AAB3C-0B09-0B95-4743-8A2CA2CF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3108960"/>
            <a:ext cx="9692640" cy="1156462"/>
          </a:xfrm>
        </p:spPr>
        <p:txBody>
          <a:bodyPr/>
          <a:lstStyle/>
          <a:p>
            <a:r>
              <a:rPr lang="en-US" dirty="0"/>
              <a:t>How to establish a connection</a:t>
            </a:r>
          </a:p>
        </p:txBody>
      </p:sp>
    </p:spTree>
    <p:extLst>
      <p:ext uri="{BB962C8B-B14F-4D97-AF65-F5344CB8AC3E}">
        <p14:creationId xmlns:p14="http://schemas.microsoft.com/office/powerpoint/2010/main" val="1418847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OFFICE THEME" val="dXivoXOA"/>
  <p:tag name="ARTICULATE_SLIDE_THUMBNAIL_REFRESH" val="1"/>
  <p:tag name="ARTICULATE_DESIGN_ID_2_OFFICE THEME" val="vxbwljep"/>
  <p:tag name="ARTICULATE_DESIGN_ID_CUSTOM DESIGN" val="KPCFa67m"/>
  <p:tag name="ARTICULATE_DESIGN_ID_3_OFFICE THEME" val="4Q1iprmT"/>
  <p:tag name="ARTICULATE_PROJECT_OPEN" val="0"/>
  <p:tag name="ARTICULATE_SLIDE_COUNT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11A3E18-2229-4062-B693-93773C9F3570}" vid="{D04656D6-CC52-4751-B34D-F0BE9F61827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5A8F3AC2-F38D-4188-806F-28E949A1A660}" vid="{F076A964-DF37-429C-8F97-E2D1D166281D}"/>
    </a:ext>
  </a:extLst>
</a:theme>
</file>

<file path=ppt/theme/theme5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11A3E18-2229-4062-B693-93773C9F3570}" vid="{D04656D6-CC52-4751-B34D-F0BE9F61827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553DD6B7DBA43B25B41FC7D9EFC17" ma:contentTypeVersion="15" ma:contentTypeDescription="Create a new document." ma:contentTypeScope="" ma:versionID="62cc46d0ba445f13bc5cf8064e78daf1">
  <xsd:schema xmlns:xsd="http://www.w3.org/2001/XMLSchema" xmlns:xs="http://www.w3.org/2001/XMLSchema" xmlns:p="http://schemas.microsoft.com/office/2006/metadata/properties" xmlns:ns2="3123569f-bf77-4831-ad13-9ec49bb44483" xmlns:ns3="3684ed82-2840-4b1a-9227-992a270a08a4" targetNamespace="http://schemas.microsoft.com/office/2006/metadata/properties" ma:root="true" ma:fieldsID="6b80c57d55bf6c8b5c8bdda182d48cbc" ns2:_="" ns3:_="">
    <xsd:import namespace="3123569f-bf77-4831-ad13-9ec49bb44483"/>
    <xsd:import namespace="3684ed82-2840-4b1a-9227-992a270a08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3569f-bf77-4831-ad13-9ec49bb444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a77be2-dc9f-42fe-9171-eca68ea2d994}" ma:internalName="TaxCatchAll" ma:showField="CatchAllData" ma:web="3123569f-bf77-4831-ad13-9ec49bb44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4ed82-2840-4b1a-9227-992a270a0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73cfa9a-e889-43e5-9e7e-099e1654cb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23569f-bf77-4831-ad13-9ec49bb44483">
      <UserInfo>
        <DisplayName>Kaull, Lisa A</DisplayName>
        <AccountId>843</AccountId>
        <AccountType/>
      </UserInfo>
    </SharedWithUsers>
    <TaxCatchAll xmlns="3123569f-bf77-4831-ad13-9ec49bb44483"/>
    <lcf76f155ced4ddcb4097134ff3c332f xmlns="3684ed82-2840-4b1a-9227-992a270a08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3EC307-57EB-480C-B26B-6ABFA23CE3AD}">
  <ds:schemaRefs>
    <ds:schemaRef ds:uri="3123569f-bf77-4831-ad13-9ec49bb44483"/>
    <ds:schemaRef ds:uri="3684ed82-2840-4b1a-9227-992a270a08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1CE7F15-6DE0-4E85-96D3-36EB5EB1B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58BFD-D85A-4ADE-B62F-A3F5667216B0}">
  <ds:schemaRefs>
    <ds:schemaRef ds:uri="3123569f-bf77-4831-ad13-9ec49bb44483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684ed82-2840-4b1a-9227-992a270a08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APC Agency Meeting Sept23</Template>
  <TotalTime>1564</TotalTime>
  <Words>608</Words>
  <Application>Microsoft Office PowerPoint</Application>
  <PresentationFormat>Widescreen</PresentationFormat>
  <Paragraphs>127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Garamond</vt:lpstr>
      <vt:lpstr>Oracle Sans</vt:lpstr>
      <vt:lpstr>Wingdings</vt:lpstr>
      <vt:lpstr>Custom Design</vt:lpstr>
      <vt:lpstr>1_Office Theme</vt:lpstr>
      <vt:lpstr>Custom Design</vt:lpstr>
      <vt:lpstr>2_Office Theme</vt:lpstr>
      <vt:lpstr>3_Office Theme</vt:lpstr>
      <vt:lpstr>think-cell Slide</vt:lpstr>
      <vt:lpstr>PowerPoint Presentation</vt:lpstr>
      <vt:lpstr>Smart View for FRS reports</vt:lpstr>
      <vt:lpstr>Smart View for FRS reports</vt:lpstr>
      <vt:lpstr>Course Objectives</vt:lpstr>
      <vt:lpstr>What is Smart View</vt:lpstr>
      <vt:lpstr>What is Smart View</vt:lpstr>
      <vt:lpstr>How to install Smart View</vt:lpstr>
      <vt:lpstr>How to install Smart View</vt:lpstr>
      <vt:lpstr>How to establish a connection</vt:lpstr>
      <vt:lpstr>How to establish a connection</vt:lpstr>
      <vt:lpstr>How to establish a connection, cont.</vt:lpstr>
      <vt:lpstr>Example</vt:lpstr>
      <vt:lpstr>Getting to know the Smart View Toolbar</vt:lpstr>
      <vt:lpstr>Getting to know the Smart View Toolbar</vt:lpstr>
      <vt:lpstr>Getting to know the Smart View Toolbar, cont.</vt:lpstr>
      <vt:lpstr>Getting to know the Smart View Toolbar, cont.</vt:lpstr>
      <vt:lpstr>Getting to know the Smart View Toolbar, cont.</vt:lpstr>
      <vt:lpstr>Getting to know the Smart View Toolbar, cont.</vt:lpstr>
      <vt:lpstr>Getting to know the Essbase Toolbar</vt:lpstr>
      <vt:lpstr>Getting to know the Essbase Toolbar</vt:lpstr>
      <vt:lpstr>Getting to know the Essbase Toolbar, cont.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FBR Release 3 – Project Coordinators Meeting</dc:title>
  <dc:creator>Gorman, Raymond</dc:creator>
  <cp:lastModifiedBy>Denise Langston</cp:lastModifiedBy>
  <cp:revision>6</cp:revision>
  <cp:lastPrinted>2024-05-13T20:14:05Z</cp:lastPrinted>
  <dcterms:created xsi:type="dcterms:W3CDTF">2021-09-08T13:08:51Z</dcterms:created>
  <dcterms:modified xsi:type="dcterms:W3CDTF">2025-07-21T14:16:05Z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0x010100031553DD6B7DBA43B25B41FC7D9EFC17</vt:lpwstr>
  </property>
  <property fmtid="{D5CDD505-2E9C-101B-9397-08002B2CF9AE}" pid="3" name="ArticulateGUID">
    <vt:lpwstr>ADB78B05-601F-4ABA-B45F-4BCF25A82BDD</vt:lpwstr>
  </property>
  <property fmtid="{D5CDD505-2E9C-101B-9397-08002B2CF9AE}" pid="4" name="ArticulatePath">
    <vt:lpwstr>https://ncconnect.sharepoint.com/sites/FBR/Shared Documents/Org Change Management/2.0 Presentations/APC UPC/Project Coordinators Meeting Sept23</vt:lpwstr>
  </property>
  <property fmtid="{D5CDD505-2E9C-101B-9397-08002B2CF9AE}" pid="5" name="MediaServiceImageTags">
    <vt:lpwstr/>
  </property>
  <property fmtid="{D5CDD505-2E9C-101B-9397-08002B2CF9AE}" pid="6" name="_dlc_DocIdItemGuid">
    <vt:lpwstr>ffb2c781-a927-4c15-aa72-8caa84ac46ee</vt:lpwstr>
  </property>
  <property fmtid="{D5CDD505-2E9C-101B-9397-08002B2CF9AE}" pid="7" name="MSIP_Label_defa4170-0d19-0005-0004-bc88714345d2_Enabled">
    <vt:lpwstr>true</vt:lpwstr>
  </property>
  <property fmtid="{D5CDD505-2E9C-101B-9397-08002B2CF9AE}" pid="8" name="MSIP_Label_defa4170-0d19-0005-0004-bc88714345d2_SetDate">
    <vt:lpwstr>2024-04-29T14:41:44Z</vt:lpwstr>
  </property>
  <property fmtid="{D5CDD505-2E9C-101B-9397-08002B2CF9AE}" pid="9" name="MSIP_Label_defa4170-0d19-0005-0004-bc88714345d2_Method">
    <vt:lpwstr>Standard</vt:lpwstr>
  </property>
  <property fmtid="{D5CDD505-2E9C-101B-9397-08002B2CF9AE}" pid="10" name="MSIP_Label_defa4170-0d19-0005-0004-bc88714345d2_Name">
    <vt:lpwstr>defa4170-0d19-0005-0004-bc88714345d2</vt:lpwstr>
  </property>
  <property fmtid="{D5CDD505-2E9C-101B-9397-08002B2CF9AE}" pid="11" name="MSIP_Label_defa4170-0d19-0005-0004-bc88714345d2_SiteId">
    <vt:lpwstr>a1f43f48-54fe-433f-9378-968b45bc6665</vt:lpwstr>
  </property>
  <property fmtid="{D5CDD505-2E9C-101B-9397-08002B2CF9AE}" pid="12" name="MSIP_Label_defa4170-0d19-0005-0004-bc88714345d2_ActionId">
    <vt:lpwstr>41cb6b8e-5ebc-487b-9a54-814b3619dec2</vt:lpwstr>
  </property>
  <property fmtid="{D5CDD505-2E9C-101B-9397-08002B2CF9AE}" pid="13" name="MSIP_Label_defa4170-0d19-0005-0004-bc88714345d2_ContentBits">
    <vt:lpwstr>0</vt:lpwstr>
  </property>
</Properties>
</file>